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2" d="100"/>
          <a:sy n="72" d="100"/>
        </p:scale>
        <p:origin x="-960"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2AAB38-D1C1-8749-B82A-0E01C933BADE}" type="datetimeFigureOut">
              <a:rPr lang="en-US" smtClean="0"/>
              <a:pPr/>
              <a:t>1/27/15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041B32-97B0-1F48-8699-9D975793F0D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041B32-97B0-1F48-8699-9D975793F0D0}"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11E87-01CD-8647-824C-2F8700143180}"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E65408-EE41-3346-BCD1-CD4901C868E0}"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11E87-01CD-8647-824C-2F8700143180}"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11E87-01CD-8647-824C-2F8700143180}"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11E87-01CD-8647-824C-2F8700143180}"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11E87-01CD-8647-824C-2F8700143180}"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E65408-EE41-3346-BCD1-CD4901C868E0}"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11E87-01CD-8647-824C-2F8700143180}"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EE65408-EE41-3346-BCD1-CD4901C868E0}"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11E87-01CD-8647-824C-2F8700143180}"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EE65408-EE41-3346-BCD1-CD4901C868E0}" type="datetimeFigureOut">
              <a:rPr lang="en-US" smtClean="0"/>
              <a:pPr/>
              <a:t>1/27/15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411E87-01CD-8647-824C-2F87001431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EE65408-EE41-3346-BCD1-CD4901C868E0}" type="datetimeFigureOut">
              <a:rPr lang="en-US" smtClean="0"/>
              <a:pPr/>
              <a:t>1/27/15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411E87-01CD-8647-824C-2F8700143180}"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E65408-EE41-3346-BCD1-CD4901C868E0}" type="datetimeFigureOut">
              <a:rPr lang="en-US" smtClean="0"/>
              <a:pPr/>
              <a:t>1/27/15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411E87-01CD-8647-824C-2F87001431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E65408-EE41-3346-BCD1-CD4901C868E0}"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11E87-01CD-8647-824C-2F87001431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E65408-EE41-3346-BCD1-CD4901C868E0}" type="datetimeFigureOut">
              <a:rPr lang="en-US" smtClean="0"/>
              <a:pPr/>
              <a:t>1/27/15</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7411E87-01CD-8647-824C-2F87001431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esmos.com/"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2XDdggJPPE" TargetMode="Externa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eacher.desmos.com/activiti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Transformation%20of%20Exponential%20Functions.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pointslopeform.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4169737"/>
            <a:ext cx="4910328" cy="2130552"/>
          </a:xfrm>
        </p:spPr>
        <p:txBody>
          <a:bodyPr>
            <a:normAutofit/>
          </a:bodyPr>
          <a:lstStyle/>
          <a:p>
            <a:r>
              <a:rPr lang="en-US" dirty="0" err="1" smtClean="0"/>
              <a:t>Desmos</a:t>
            </a:r>
            <a:r>
              <a:rPr lang="en-US" dirty="0" smtClean="0"/>
              <a:t/>
            </a:r>
            <a:br>
              <a:rPr lang="en-US" dirty="0" smtClean="0"/>
            </a:br>
            <a:endParaRPr lang="en-US" sz="2400" dirty="0"/>
          </a:p>
        </p:txBody>
      </p:sp>
      <p:sp>
        <p:nvSpPr>
          <p:cNvPr id="3" name="Subtitle 2"/>
          <p:cNvSpPr>
            <a:spLocks noGrp="1"/>
          </p:cNvSpPr>
          <p:nvPr>
            <p:ph type="subTitle" idx="1"/>
          </p:nvPr>
        </p:nvSpPr>
        <p:spPr>
          <a:xfrm>
            <a:off x="4114800" y="5235013"/>
            <a:ext cx="4910328" cy="886968"/>
          </a:xfrm>
        </p:spPr>
        <p:txBody>
          <a:bodyPr>
            <a:normAutofit lnSpcReduction="10000"/>
          </a:bodyPr>
          <a:lstStyle/>
          <a:p>
            <a:r>
              <a:rPr lang="en-US" dirty="0" smtClean="0"/>
              <a:t>Interactive Graphing Calculator</a:t>
            </a:r>
          </a:p>
          <a:p>
            <a:r>
              <a:rPr lang="en-US" dirty="0" smtClean="0">
                <a:hlinkClick r:id="rId3"/>
              </a:rPr>
              <a:t>https://</a:t>
            </a:r>
            <a:r>
              <a:rPr lang="en-US" dirty="0" err="1" smtClean="0">
                <a:hlinkClick r:id="rId3"/>
              </a:rPr>
              <a:t>www.desmos.com</a:t>
            </a:r>
            <a:r>
              <a:rPr lang="en-US" dirty="0" smtClean="0">
                <a:hlinkClick r:id="rId3"/>
              </a:rPr>
              <a:t>/</a:t>
            </a:r>
            <a:endParaRPr lang="en-US" dirty="0"/>
          </a:p>
        </p:txBody>
      </p:sp>
      <p:pic>
        <p:nvPicPr>
          <p:cNvPr id="4" name="Picture 3" descr="Screen shot 2015-01-19 at 10.15.46 PM.png"/>
          <p:cNvPicPr>
            <a:picLocks noChangeAspect="1"/>
          </p:cNvPicPr>
          <p:nvPr/>
        </p:nvPicPr>
        <p:blipFill>
          <a:blip r:embed="rId4"/>
          <a:stretch>
            <a:fillRect/>
          </a:stretch>
        </p:blipFill>
        <p:spPr>
          <a:xfrm>
            <a:off x="0" y="0"/>
            <a:ext cx="9144000" cy="500742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Desmos</a:t>
            </a:r>
            <a:r>
              <a:rPr lang="en-US" dirty="0" smtClean="0"/>
              <a:t>?</a:t>
            </a:r>
            <a:endParaRPr lang="en-US" dirty="0"/>
          </a:p>
        </p:txBody>
      </p:sp>
      <p:sp>
        <p:nvSpPr>
          <p:cNvPr id="3" name="Content Placeholder 2"/>
          <p:cNvSpPr>
            <a:spLocks noGrp="1"/>
          </p:cNvSpPr>
          <p:nvPr>
            <p:ph idx="1"/>
          </p:nvPr>
        </p:nvSpPr>
        <p:spPr/>
        <p:txBody>
          <a:bodyPr/>
          <a:lstStyle/>
          <a:p>
            <a:r>
              <a:rPr lang="en-US" dirty="0" smtClean="0"/>
              <a:t>Online interactive graphing tool</a:t>
            </a:r>
          </a:p>
          <a:p>
            <a:r>
              <a:rPr lang="en-US" dirty="0" smtClean="0"/>
              <a:t>Plots any type of equation</a:t>
            </a:r>
          </a:p>
          <a:p>
            <a:pPr lvl="1"/>
            <a:r>
              <a:rPr lang="en-US" dirty="0" smtClean="0"/>
              <a:t>Linear</a:t>
            </a:r>
          </a:p>
          <a:p>
            <a:pPr lvl="1"/>
            <a:r>
              <a:rPr lang="en-US" dirty="0" smtClean="0"/>
              <a:t>Quadratic</a:t>
            </a:r>
          </a:p>
          <a:p>
            <a:pPr lvl="1"/>
            <a:r>
              <a:rPr lang="en-US" dirty="0" smtClean="0"/>
              <a:t>Exponential, etc…</a:t>
            </a:r>
          </a:p>
          <a:p>
            <a:r>
              <a:rPr lang="en-US" dirty="0" smtClean="0"/>
              <a:t>Works on any computer or tablet without downloading</a:t>
            </a:r>
          </a:p>
          <a:p>
            <a:r>
              <a:rPr lang="en-US" dirty="0" smtClean="0"/>
              <a:t>Free!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does </a:t>
            </a:r>
            <a:r>
              <a:rPr lang="en-US" dirty="0" err="1" smtClean="0"/>
              <a:t>Desmos</a:t>
            </a:r>
            <a:r>
              <a:rPr lang="en-US" dirty="0" smtClean="0"/>
              <a:t> work?</a:t>
            </a:r>
            <a:endParaRPr lang="en-US" dirty="0"/>
          </a:p>
        </p:txBody>
      </p:sp>
      <p:pic>
        <p:nvPicPr>
          <p:cNvPr id="7" name="Content Placeholder 6" descr="Screen shot 2015-01-19 at 9.54.11 PM.png">
            <a:hlinkClick r:id="rId2"/>
          </p:cNvPr>
          <p:cNvPicPr>
            <a:picLocks noGrp="1" noChangeAspect="1"/>
          </p:cNvPicPr>
          <p:nvPr>
            <p:ph idx="1"/>
          </p:nvPr>
        </p:nvPicPr>
        <p:blipFill>
          <a:blip r:embed="rId3"/>
          <a:srcRect t="-209" b="-209"/>
          <a:stretch>
            <a:fillRect/>
          </a:stretch>
        </p:blipFill>
        <p:spPr/>
      </p:pic>
      <p:sp>
        <p:nvSpPr>
          <p:cNvPr id="5" name="Cloud Callout 4"/>
          <p:cNvSpPr/>
          <p:nvPr/>
        </p:nvSpPr>
        <p:spPr>
          <a:xfrm>
            <a:off x="6031752" y="4604131"/>
            <a:ext cx="2655048" cy="1871027"/>
          </a:xfrm>
          <a:prstGeom prst="cloudCallou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2"/>
                </a:solidFill>
              </a:rPr>
              <a:t>Click to watch a quick video on the basics of </a:t>
            </a:r>
            <a:r>
              <a:rPr lang="en-US" dirty="0" err="1" smtClean="0">
                <a:solidFill>
                  <a:schemeClr val="bg2"/>
                </a:solidFill>
              </a:rPr>
              <a:t>Desmos</a:t>
            </a:r>
            <a:r>
              <a:rPr lang="en-US" dirty="0" smtClean="0">
                <a:solidFill>
                  <a:schemeClr val="bg2"/>
                </a:solidFill>
              </a:rPr>
              <a:t>.</a:t>
            </a:r>
            <a:endParaRPr lang="en-US" dirty="0">
              <a:solidFill>
                <a:schemeClr val="bg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Desmos</a:t>
            </a:r>
            <a:r>
              <a:rPr lang="en-US" dirty="0" smtClean="0"/>
              <a:t> in the classroom:</a:t>
            </a:r>
            <a:endParaRPr lang="en-US" dirty="0"/>
          </a:p>
        </p:txBody>
      </p:sp>
      <p:sp>
        <p:nvSpPr>
          <p:cNvPr id="6" name="Content Placeholder 5"/>
          <p:cNvSpPr>
            <a:spLocks noGrp="1"/>
          </p:cNvSpPr>
          <p:nvPr>
            <p:ph idx="1"/>
          </p:nvPr>
        </p:nvSpPr>
        <p:spPr/>
        <p:txBody>
          <a:bodyPr/>
          <a:lstStyle/>
          <a:p>
            <a:r>
              <a:rPr lang="en-US" dirty="0" smtClean="0"/>
              <a:t>Uses in the classroom are endless</a:t>
            </a:r>
          </a:p>
          <a:p>
            <a:pPr lvl="1"/>
            <a:r>
              <a:rPr lang="en-US" dirty="0" err="1" smtClean="0"/>
              <a:t>Desmos</a:t>
            </a:r>
            <a:r>
              <a:rPr lang="en-US" dirty="0" smtClean="0"/>
              <a:t> has premade activities made for the classroom by teachers that are aligned to Common Core Standards for many levels</a:t>
            </a:r>
          </a:p>
          <a:p>
            <a:pPr lvl="1">
              <a:buNone/>
            </a:pPr>
            <a:r>
              <a:rPr lang="en-US" dirty="0" smtClean="0"/>
              <a:t>	</a:t>
            </a:r>
            <a:r>
              <a:rPr lang="en-US" dirty="0" smtClean="0">
                <a:hlinkClick r:id="rId2"/>
              </a:rPr>
              <a:t>https://teacher.desmos.com/</a:t>
            </a:r>
            <a:r>
              <a:rPr lang="en-US" dirty="0" smtClean="0">
                <a:hlinkClick r:id="rId2"/>
              </a:rPr>
              <a:t>activities</a:t>
            </a:r>
            <a:endParaRPr lang="en-US" dirty="0" smtClean="0"/>
          </a:p>
          <a:p>
            <a:pPr lvl="1"/>
            <a:r>
              <a:rPr lang="en-US" dirty="0" smtClean="0"/>
              <a:t>Students can manipulate the coordinates and notice the effects of the equation</a:t>
            </a:r>
          </a:p>
          <a:p>
            <a:pPr lvl="1"/>
            <a:r>
              <a:rPr lang="en-US" dirty="0" smtClean="0"/>
              <a:t>Students can complete activities in the classroom or finish at home if they don’t have enough time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 #1</a:t>
            </a:r>
            <a:br>
              <a:rPr lang="en-US" dirty="0" smtClean="0"/>
            </a:br>
            <a:r>
              <a:rPr lang="en-US" sz="2667" dirty="0" smtClean="0"/>
              <a:t>Exploring Transformations of Exponential Functions</a:t>
            </a:r>
            <a:endParaRPr lang="en-US" sz="2667" dirty="0"/>
          </a:p>
        </p:txBody>
      </p:sp>
      <p:sp>
        <p:nvSpPr>
          <p:cNvPr id="6" name="Content Placeholder 5"/>
          <p:cNvSpPr>
            <a:spLocks noGrp="1"/>
          </p:cNvSpPr>
          <p:nvPr>
            <p:ph idx="1"/>
          </p:nvPr>
        </p:nvSpPr>
        <p:spPr/>
        <p:txBody>
          <a:bodyPr>
            <a:normAutofit/>
          </a:bodyPr>
          <a:lstStyle/>
          <a:p>
            <a:r>
              <a:rPr lang="en-US" dirty="0" smtClean="0">
                <a:hlinkClick r:id="rId2" action="ppaction://hlinkfile"/>
              </a:rPr>
              <a:t>Transformation of Exponential Functions.docx</a:t>
            </a:r>
            <a:endParaRPr lang="en-US" dirty="0" smtClean="0"/>
          </a:p>
          <a:p>
            <a:r>
              <a:rPr lang="en-US" dirty="0" smtClean="0"/>
              <a:t>Students used </a:t>
            </a:r>
            <a:r>
              <a:rPr lang="en-US" dirty="0" err="1" smtClean="0"/>
              <a:t>Desmos</a:t>
            </a:r>
            <a:r>
              <a:rPr lang="en-US" dirty="0" smtClean="0"/>
              <a:t> to explore various transformations on the parent function </a:t>
            </a:r>
            <a:r>
              <a:rPr lang="en-US" i="1" dirty="0" err="1" smtClean="0"/>
              <a:t>y</a:t>
            </a:r>
            <a:r>
              <a:rPr lang="en-US" dirty="0" smtClean="0"/>
              <a:t>=2</a:t>
            </a:r>
            <a:r>
              <a:rPr lang="en-US" baseline="30000" dirty="0" smtClean="0"/>
              <a:t>x</a:t>
            </a:r>
            <a:endParaRPr lang="en-US" i="1" baseline="30000" dirty="0" smtClean="0"/>
          </a:p>
          <a:p>
            <a:r>
              <a:rPr lang="en-US" dirty="0" smtClean="0"/>
              <a:t>This lesson is very similar to a lesson I did in previous years, but it was very time consuming to have students make tables of the values and graph the different transformations. It also took out the human error element when students miscalculate values.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 #1</a:t>
            </a:r>
            <a:br>
              <a:rPr lang="en-US" dirty="0" smtClean="0"/>
            </a:br>
            <a:r>
              <a:rPr lang="en-US" sz="2667" dirty="0" smtClean="0"/>
              <a:t>Exploring Transformations of Exponential Functions</a:t>
            </a:r>
            <a:endParaRPr lang="en-US" sz="2667" dirty="0"/>
          </a:p>
        </p:txBody>
      </p:sp>
      <p:sp>
        <p:nvSpPr>
          <p:cNvPr id="6" name="Content Placeholder 5"/>
          <p:cNvSpPr>
            <a:spLocks noGrp="1"/>
          </p:cNvSpPr>
          <p:nvPr>
            <p:ph idx="1"/>
          </p:nvPr>
        </p:nvSpPr>
        <p:spPr/>
        <p:txBody>
          <a:bodyPr numCol="2">
            <a:normAutofit fontScale="92500" lnSpcReduction="10000"/>
          </a:bodyPr>
          <a:lstStyle/>
          <a:p>
            <a:pPr>
              <a:buNone/>
            </a:pPr>
            <a:r>
              <a:rPr lang="en-US" dirty="0" smtClean="0"/>
              <a:t>Successes:</a:t>
            </a:r>
          </a:p>
          <a:p>
            <a:r>
              <a:rPr lang="en-US" dirty="0" smtClean="0"/>
              <a:t>Students were able to work at own pace</a:t>
            </a:r>
          </a:p>
          <a:p>
            <a:r>
              <a:rPr lang="en-US" dirty="0" smtClean="0"/>
              <a:t> Students who “got it” could work ahead and  not have to wait for lecture to move on</a:t>
            </a:r>
            <a:endParaRPr lang="en-US" dirty="0" smtClean="0"/>
          </a:p>
          <a:p>
            <a:r>
              <a:rPr lang="en-US" dirty="0" smtClean="0"/>
              <a:t>Lesson took less time than doing it by hand</a:t>
            </a:r>
          </a:p>
          <a:p>
            <a:endParaRPr lang="en-US" dirty="0" smtClean="0"/>
          </a:p>
          <a:p>
            <a:pPr>
              <a:buNone/>
            </a:pPr>
            <a:r>
              <a:rPr lang="en-US" dirty="0" smtClean="0"/>
              <a:t>Challenges</a:t>
            </a:r>
            <a:endParaRPr lang="en-US" dirty="0" smtClean="0"/>
          </a:p>
          <a:p>
            <a:r>
              <a:rPr lang="en-US" dirty="0" smtClean="0"/>
              <a:t>Students who need assistance can’t be helped all at once because they are in different spots in lesson</a:t>
            </a:r>
          </a:p>
          <a:p>
            <a:r>
              <a:rPr lang="en-US" dirty="0" smtClean="0"/>
              <a:t>Some students just worked through the lesson without really thinking about what was happening (they were just looking for right answer not WHY)</a:t>
            </a:r>
          </a:p>
          <a:p>
            <a:endParaRPr lang="en-US" i="1" baseline="30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 #2</a:t>
            </a:r>
            <a:br>
              <a:rPr lang="en-US" dirty="0" smtClean="0"/>
            </a:br>
            <a:r>
              <a:rPr lang="en-US" sz="2667" dirty="0" smtClean="0"/>
              <a:t>Point-Slope Form</a:t>
            </a:r>
            <a:endParaRPr lang="en-US" sz="2667" dirty="0"/>
          </a:p>
        </p:txBody>
      </p:sp>
      <p:sp>
        <p:nvSpPr>
          <p:cNvPr id="6" name="Content Placeholder 5"/>
          <p:cNvSpPr>
            <a:spLocks noGrp="1"/>
          </p:cNvSpPr>
          <p:nvPr>
            <p:ph idx="1"/>
          </p:nvPr>
        </p:nvSpPr>
        <p:spPr/>
        <p:txBody>
          <a:bodyPr>
            <a:normAutofit/>
          </a:bodyPr>
          <a:lstStyle/>
          <a:p>
            <a:r>
              <a:rPr lang="en-US" dirty="0" smtClean="0">
                <a:hlinkClick r:id="rId2" action="ppaction://hlinkfile"/>
              </a:rPr>
              <a:t>pointslopeform.pdf</a:t>
            </a:r>
            <a:endParaRPr lang="en-US" dirty="0" smtClean="0"/>
          </a:p>
          <a:p>
            <a:r>
              <a:rPr lang="en-US" dirty="0" smtClean="0"/>
              <a:t>Students develop meaning of point-slope form by manipulating the different coordinates</a:t>
            </a:r>
          </a:p>
          <a:p>
            <a:r>
              <a:rPr lang="en-US" dirty="0" smtClean="0"/>
              <a:t>Students notice that equations can be written in different forms, but will represent the same line.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 #2</a:t>
            </a:r>
            <a:br>
              <a:rPr lang="en-US" dirty="0" smtClean="0"/>
            </a:br>
            <a:r>
              <a:rPr lang="en-US" sz="2667" dirty="0" smtClean="0"/>
              <a:t>Point-Slope Form</a:t>
            </a:r>
            <a:endParaRPr lang="en-US" sz="2667" dirty="0"/>
          </a:p>
        </p:txBody>
      </p:sp>
      <p:sp>
        <p:nvSpPr>
          <p:cNvPr id="6" name="Content Placeholder 5"/>
          <p:cNvSpPr>
            <a:spLocks noGrp="1"/>
          </p:cNvSpPr>
          <p:nvPr>
            <p:ph idx="1"/>
          </p:nvPr>
        </p:nvSpPr>
        <p:spPr/>
        <p:txBody>
          <a:bodyPr numCol="2">
            <a:normAutofit lnSpcReduction="10000"/>
          </a:bodyPr>
          <a:lstStyle/>
          <a:p>
            <a:pPr>
              <a:buNone/>
            </a:pPr>
            <a:r>
              <a:rPr lang="en-US" sz="2162" dirty="0" smtClean="0"/>
              <a:t>Successes:</a:t>
            </a:r>
            <a:endParaRPr lang="en-US" sz="2162" dirty="0" smtClean="0"/>
          </a:p>
          <a:p>
            <a:r>
              <a:rPr lang="en-US" sz="2162" dirty="0" smtClean="0"/>
              <a:t>Students can see different lines quickly instead of graphing by hand</a:t>
            </a:r>
          </a:p>
          <a:p>
            <a:r>
              <a:rPr lang="en-US" sz="2162" dirty="0" smtClean="0"/>
              <a:t>Students created their own equations and were able to check their lines (since the graphing calculator only does slope-intercept form students were never able to check their graphed equations before)</a:t>
            </a:r>
          </a:p>
          <a:p>
            <a:pPr>
              <a:buNone/>
            </a:pPr>
            <a:r>
              <a:rPr lang="en-US" dirty="0" smtClean="0"/>
              <a:t>Challenges</a:t>
            </a:r>
          </a:p>
          <a:p>
            <a:r>
              <a:rPr lang="en-US" dirty="0" smtClean="0"/>
              <a:t>I wish the equation for the line showed on the equation bar so that students could SEE the coordinates and slope change or not change when the points were manipulated.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109</TotalTime>
  <Words>419</Words>
  <Application>Microsoft Macintosh PowerPoint</Application>
  <PresentationFormat>On-screen Show (4:3)</PresentationFormat>
  <Paragraphs>43</Paragraphs>
  <Slides>8</Slides>
  <Notes>1</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Focus</vt:lpstr>
      <vt:lpstr>Desmos </vt:lpstr>
      <vt:lpstr>What is Desmos?</vt:lpstr>
      <vt:lpstr>How does Desmos work?</vt:lpstr>
      <vt:lpstr>Desmos in the classroom:</vt:lpstr>
      <vt:lpstr>Implementation #1 Exploring Transformations of Exponential Functions</vt:lpstr>
      <vt:lpstr>Implementation #1 Exploring Transformations of Exponential Functions</vt:lpstr>
      <vt:lpstr>Implementation #2 Point-Slope Form</vt:lpstr>
      <vt:lpstr>Implementation #2 Point-Slope Form</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Desmos </dc:title>
  <dc:creator>Howard County Administrator</dc:creator>
  <cp:lastModifiedBy>Howard County Administrator</cp:lastModifiedBy>
  <cp:revision>3</cp:revision>
  <dcterms:created xsi:type="dcterms:W3CDTF">2015-01-27T14:19:21Z</dcterms:created>
  <dcterms:modified xsi:type="dcterms:W3CDTF">2015-01-27T15:20:43Z</dcterms:modified>
</cp:coreProperties>
</file>